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3"/>
  </p:notesMasterIdLst>
  <p:handoutMasterIdLst>
    <p:handoutMasterId r:id="rId34"/>
  </p:handoutMasterIdLst>
  <p:sldIdLst>
    <p:sldId id="603" r:id="rId8"/>
    <p:sldId id="739" r:id="rId9"/>
    <p:sldId id="2502" r:id="rId10"/>
    <p:sldId id="2448" r:id="rId11"/>
    <p:sldId id="2449" r:id="rId12"/>
    <p:sldId id="2450" r:id="rId13"/>
    <p:sldId id="2451" r:id="rId14"/>
    <p:sldId id="2452" r:id="rId15"/>
    <p:sldId id="2463" r:id="rId16"/>
    <p:sldId id="2464" r:id="rId17"/>
    <p:sldId id="2506" r:id="rId18"/>
    <p:sldId id="2507" r:id="rId19"/>
    <p:sldId id="2465" r:id="rId20"/>
    <p:sldId id="2466" r:id="rId21"/>
    <p:sldId id="2458" r:id="rId22"/>
    <p:sldId id="2510" r:id="rId23"/>
    <p:sldId id="2508" r:id="rId24"/>
    <p:sldId id="2457" r:id="rId25"/>
    <p:sldId id="2459" r:id="rId26"/>
    <p:sldId id="2460" r:id="rId27"/>
    <p:sldId id="2461" r:id="rId28"/>
    <p:sldId id="2462" r:id="rId29"/>
    <p:sldId id="2454" r:id="rId30"/>
    <p:sldId id="2453" r:id="rId31"/>
    <p:sldId id="582" r:id="rId3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E0E0E0"/>
    <a:srgbClr val="221815"/>
    <a:srgbClr val="91A2BF"/>
    <a:srgbClr val="66BA36"/>
    <a:srgbClr val="595757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2023/11/11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lilianweng.github.io/posts/2023-03-15-prompt-engineering/" TargetMode="Externa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F90994-BC63-5841-BB39-49FE6CD2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6889" y="1795332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n w="19050">
                  <a:solidFill>
                    <a:schemeClr val="tx2"/>
                  </a:solidFill>
                </a:ln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n w="19050">
                <a:solidFill>
                  <a:schemeClr val="tx2"/>
                </a:solidFill>
              </a:ln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082" y="1795332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737082" y="2910378"/>
            <a:ext cx="5994153" cy="953563"/>
          </a:xfrm>
          <a:prstGeom prst="rect">
            <a:avLst/>
          </a:prstGeom>
          <a:solidFill>
            <a:srgbClr val="E0E0E0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ln w="19050">
                  <a:noFill/>
                </a:ln>
                <a:solidFill>
                  <a:sysClr val="windowText" lastClr="0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ln w="19050">
                  <a:noFill/>
                </a:ln>
                <a:solidFill>
                  <a:sysClr val="windowText" lastClr="000000"/>
                </a:solidFill>
                <a:latin typeface="Gill Sans MT" panose="020B0502020104020203" pitchFamily="34" charset="0"/>
                <a:ea typeface="+mj-ea"/>
              </a:rPr>
              <a:t>系列之智能体</a:t>
            </a:r>
            <a:endParaRPr lang="zh-CN" altLang="en-US" sz="6600" kern="0" dirty="0">
              <a:ln w="19050">
                <a:noFill/>
              </a:ln>
              <a:solidFill>
                <a:sysClr val="windowText" lastClr="0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37082" y="4064069"/>
            <a:ext cx="11023994" cy="1872208"/>
          </a:xfrm>
          <a:prstGeom prst="rect">
            <a:avLst/>
          </a:prstGeom>
          <a:solidFill>
            <a:srgbClr val="E0E0E0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dirty="0">
                <a:solidFill>
                  <a:schemeClr val="tx1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9600" dirty="0">
                <a:solidFill>
                  <a:schemeClr val="tx1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9600" dirty="0">
                <a:solidFill>
                  <a:schemeClr val="tx1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9600" dirty="0">
                <a:solidFill>
                  <a:schemeClr val="tx1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组成介绍</a:t>
            </a:r>
            <a:endParaRPr lang="zh-CN" altLang="en-US" sz="11500" kern="0" dirty="0">
              <a:ln w="19050">
                <a:noFill/>
              </a:ln>
              <a:solidFill>
                <a:schemeClr val="tx1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4D64597-41F2-534B-9194-0CC03E68B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</a:t>
            </a:r>
            <a:r>
              <a:rPr lang="zh-CN" altLang="en-US" dirty="0"/>
              <a:t> 记忆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FCA240-03FC-B94C-A671-9E8348694E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感知记忆（</a:t>
            </a:r>
            <a:r>
              <a:rPr lang="en-US" altLang="zh-CN" b="1" dirty="0"/>
              <a:t>Sensory</a:t>
            </a:r>
            <a:r>
              <a:rPr lang="zh-CN" altLang="en-US" b="1" dirty="0"/>
              <a:t> </a:t>
            </a:r>
            <a:r>
              <a:rPr lang="en-US" altLang="zh-CN" b="1" dirty="0"/>
              <a:t>Memory</a:t>
            </a:r>
            <a:r>
              <a:rPr lang="zh-CN" altLang="en-US" b="1" dirty="0"/>
              <a:t>）：</a:t>
            </a:r>
            <a:r>
              <a:rPr lang="zh-CN" altLang="en-US" dirty="0"/>
              <a:t>记忆早期阶段，在原始刺激结束后保持对感官信息（视觉、听觉）的印象。</a:t>
            </a:r>
            <a:endParaRPr lang="en-US" altLang="zh-CN" dirty="0"/>
          </a:p>
          <a:p>
            <a:pPr lvl="1"/>
            <a:r>
              <a:rPr lang="zh-CN" altLang="en-US" sz="1600" b="1" dirty="0"/>
              <a:t>特点：</a:t>
            </a:r>
            <a:r>
              <a:rPr lang="zh-CN" altLang="en-US" sz="1600" dirty="0"/>
              <a:t>持续时间短，子类包括图像记忆（视觉）、回声记忆（听觉）和触摸记忆（触感）。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063812-0CFC-8144-B507-4CDFDCF63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462" y="2984938"/>
            <a:ext cx="8505838" cy="326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7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4D64597-41F2-534B-9194-0CC03E68B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</a:t>
            </a:r>
            <a:r>
              <a:rPr lang="zh-CN" altLang="en-US" dirty="0"/>
              <a:t> 记忆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FCA240-03FC-B94C-A671-9E8348694E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短期记忆（</a:t>
            </a:r>
            <a:r>
              <a:rPr lang="en-US" altLang="zh-CN" b="1" dirty="0"/>
              <a:t>STM</a:t>
            </a:r>
            <a:r>
              <a:rPr lang="zh-CN" altLang="en-US" b="1" dirty="0"/>
              <a:t>，</a:t>
            </a:r>
            <a:r>
              <a:rPr lang="en-US" altLang="zh-CN" b="1" dirty="0"/>
              <a:t>Sort-term</a:t>
            </a:r>
            <a:r>
              <a:rPr lang="zh-CN" altLang="en-US" b="1" dirty="0"/>
              <a:t> </a:t>
            </a:r>
            <a:r>
              <a:rPr lang="en-US" altLang="zh-CN" b="1" dirty="0"/>
              <a:t>Memory</a:t>
            </a:r>
            <a:r>
              <a:rPr lang="zh-CN" altLang="en-US" b="1" dirty="0"/>
              <a:t>）</a:t>
            </a:r>
            <a:r>
              <a:rPr lang="zh-CN" altLang="en-US" dirty="0"/>
              <a:t>：短期记忆存储目前所知道的信息，以及执行复杂认知任务（如学习和推理）所需要的信息。</a:t>
            </a:r>
            <a:endParaRPr lang="en-US" altLang="zh-CN" dirty="0"/>
          </a:p>
          <a:p>
            <a:pPr lvl="1"/>
            <a:r>
              <a:rPr lang="zh-CN" altLang="en-US" sz="1600" b="1" dirty="0"/>
              <a:t>特点：</a:t>
            </a:r>
            <a:r>
              <a:rPr lang="zh-CN" altLang="en-US" sz="1600" dirty="0"/>
              <a:t>短期记忆持续时间较短（</a:t>
            </a:r>
            <a:r>
              <a:rPr lang="en-US" altLang="zh-CN" sz="1600" dirty="0"/>
              <a:t>1~2</a:t>
            </a:r>
            <a:r>
              <a:rPr lang="zh-CN" altLang="en-US" sz="1600" dirty="0"/>
              <a:t> 周）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84B7FA-B0B3-984C-B258-41DA530A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462" y="2921874"/>
            <a:ext cx="8505838" cy="326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44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4D64597-41F2-534B-9194-0CC03E68B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</a:t>
            </a:r>
            <a:r>
              <a:rPr lang="zh-CN" altLang="en-US" dirty="0"/>
              <a:t> 记忆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FCA240-03FC-B94C-A671-9E8348694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4676"/>
            <a:ext cx="10963473" cy="4994910"/>
          </a:xfrm>
        </p:spPr>
        <p:txBody>
          <a:bodyPr/>
          <a:lstStyle/>
          <a:p>
            <a:r>
              <a:rPr lang="zh-CN" altLang="en-US" b="1" dirty="0"/>
              <a:t>长期记忆（</a:t>
            </a:r>
            <a:r>
              <a:rPr lang="en-US" altLang="zh-CN" b="1" dirty="0"/>
              <a:t>Long-term</a:t>
            </a:r>
            <a:r>
              <a:rPr lang="zh-CN" altLang="en-US" b="1" dirty="0"/>
              <a:t> </a:t>
            </a:r>
            <a:r>
              <a:rPr lang="en-US" altLang="zh-CN" b="1" dirty="0"/>
              <a:t>Memory</a:t>
            </a:r>
            <a:r>
              <a:rPr lang="zh-CN" altLang="en-US" b="1" dirty="0"/>
              <a:t>，</a:t>
            </a:r>
            <a:r>
              <a:rPr lang="en-US" altLang="zh-CN" b="1" dirty="0"/>
              <a:t>LTM</a:t>
            </a:r>
            <a:r>
              <a:rPr lang="zh-CN" altLang="en-US" b="1" dirty="0"/>
              <a:t>）</a:t>
            </a:r>
            <a:r>
              <a:rPr lang="zh-CN" altLang="en-US" dirty="0"/>
              <a:t>：将信息长时间存储，从几天到几十年不等。</a:t>
            </a:r>
            <a:endParaRPr lang="en-US" altLang="zh-CN" dirty="0"/>
          </a:p>
          <a:p>
            <a:pPr lvl="1"/>
            <a:r>
              <a:rPr lang="zh-CN" altLang="en-US" sz="1600" dirty="0"/>
              <a:t>显式记忆（</a:t>
            </a:r>
            <a:r>
              <a:rPr lang="en-US" altLang="zh-CN" sz="1600" dirty="0"/>
              <a:t>Explicit</a:t>
            </a:r>
            <a:r>
              <a:rPr lang="zh-CN" altLang="en-US" sz="1600" dirty="0"/>
              <a:t>）：对事件的记忆，可以有意识地回忆起来的记忆，如记得小时候我喜欢吃奶瓶；</a:t>
            </a:r>
            <a:endParaRPr lang="en-US" altLang="zh-CN" sz="1600" dirty="0"/>
          </a:p>
          <a:p>
            <a:pPr lvl="1"/>
            <a:r>
              <a:rPr lang="zh-CN" altLang="en-US" sz="1600" dirty="0"/>
              <a:t>隐式记忆（</a:t>
            </a:r>
            <a:r>
              <a:rPr lang="en-US" altLang="zh-CN" sz="1600" dirty="0"/>
              <a:t>Implicit</a:t>
            </a:r>
            <a:r>
              <a:rPr lang="zh-CN" altLang="en-US" sz="1600" dirty="0"/>
              <a:t>）：无意识的记忆，涉及自主执行的技能和惯例，如黄老师傅学会开车；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A7574F-5D22-D843-8FB8-4F5A5D96C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462" y="2921874"/>
            <a:ext cx="8505838" cy="326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80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6934871-C991-6742-8E6F-49D9BAC4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</a:t>
            </a:r>
            <a:r>
              <a:rPr lang="zh-CN" altLang="en-US" dirty="0"/>
              <a:t> 记忆跟 </a:t>
            </a:r>
            <a:r>
              <a:rPr lang="en-US" altLang="zh-CN" dirty="0"/>
              <a:t>LLM</a:t>
            </a:r>
            <a:r>
              <a:rPr lang="zh-CN" altLang="en-US" dirty="0"/>
              <a:t> 结合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88E3CC-11EC-D443-8D03-A6242C2386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，人类擅长拥有不同类型记忆能力，而 </a:t>
            </a:r>
            <a:r>
              <a:rPr lang="en-US" altLang="zh-CN" dirty="0"/>
              <a:t>LLM </a:t>
            </a:r>
            <a:r>
              <a:rPr lang="zh-CN" altLang="en-US" dirty="0"/>
              <a:t>很难理解新概念或者少量新数据。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感知记忆可以作为 </a:t>
            </a:r>
            <a:r>
              <a:rPr lang="en-US" altLang="zh-CN" dirty="0"/>
              <a:t>LLM</a:t>
            </a:r>
            <a:r>
              <a:rPr lang="zh-CN" altLang="en-US" dirty="0"/>
              <a:t> 或者多模态的 </a:t>
            </a:r>
            <a:r>
              <a:rPr lang="en-US" altLang="zh-CN" dirty="0"/>
              <a:t>Embedding</a:t>
            </a:r>
            <a:r>
              <a:rPr lang="zh-CN" altLang="en-US" dirty="0"/>
              <a:t> 输入表示（包括文本、图像等）。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短期记忆 </a:t>
            </a:r>
            <a:r>
              <a:rPr lang="en-US" altLang="zh-CN" dirty="0"/>
              <a:t>STM</a:t>
            </a:r>
            <a:r>
              <a:rPr lang="zh-CN" altLang="en-US" dirty="0"/>
              <a:t> 使用 </a:t>
            </a:r>
            <a:r>
              <a:rPr lang="en-US" altLang="zh-CN" dirty="0"/>
              <a:t>In-context Learning </a:t>
            </a:r>
            <a:r>
              <a:rPr lang="zh-CN" altLang="en-US" dirty="0"/>
              <a:t>，受到 </a:t>
            </a:r>
            <a:r>
              <a:rPr lang="en-US" altLang="zh-CN" dirty="0"/>
              <a:t>Transformer </a:t>
            </a:r>
            <a:r>
              <a:rPr lang="zh-CN" altLang="en-US" dirty="0"/>
              <a:t>有限 </a:t>
            </a:r>
            <a:r>
              <a:rPr lang="en-US" altLang="zh-CN" dirty="0"/>
              <a:t>Seq</a:t>
            </a:r>
            <a:r>
              <a:rPr lang="zh-CN" altLang="en-US" dirty="0"/>
              <a:t> </a:t>
            </a:r>
            <a:r>
              <a:rPr lang="en-US" altLang="zh-CN" dirty="0"/>
              <a:t>Len</a:t>
            </a:r>
            <a:r>
              <a:rPr lang="zh-CN" altLang="en-US" dirty="0"/>
              <a:t> 长度限制（</a:t>
            </a:r>
            <a:r>
              <a:rPr lang="en-US" altLang="zh-CN" dirty="0"/>
              <a:t>2K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8K</a:t>
            </a:r>
            <a:r>
              <a:rPr lang="zh-CN" altLang="en-US" dirty="0"/>
              <a:t>）。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长期记忆 </a:t>
            </a:r>
            <a:r>
              <a:rPr lang="en-US" altLang="zh-CN" dirty="0"/>
              <a:t>LTM</a:t>
            </a:r>
            <a:r>
              <a:rPr lang="zh-CN" altLang="en-US" dirty="0"/>
              <a:t> 借助外部向量存储，</a:t>
            </a:r>
            <a:r>
              <a:rPr lang="en-US" altLang="zh-CN" dirty="0"/>
              <a:t>Agent</a:t>
            </a:r>
            <a:r>
              <a:rPr lang="zh-CN" altLang="en-US" dirty="0"/>
              <a:t> 可以快速查询、快速检索，从而进行访问。</a:t>
            </a:r>
          </a:p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9990DF-8FB9-A548-9590-6CBF520F0C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3735028"/>
            <a:ext cx="6831725" cy="2620052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51BA45DE-C583-FD45-8CFB-B6B74E130E9E}"/>
              </a:ext>
            </a:extLst>
          </p:cNvPr>
          <p:cNvCxnSpPr>
            <a:cxnSpLocks/>
          </p:cNvCxnSpPr>
          <p:nvPr/>
        </p:nvCxnSpPr>
        <p:spPr>
          <a:xfrm>
            <a:off x="4281236" y="4960883"/>
            <a:ext cx="402193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A497138-EBCC-B945-AC91-BEB1547F6FA8}"/>
              </a:ext>
            </a:extLst>
          </p:cNvPr>
          <p:cNvCxnSpPr>
            <a:cxnSpLocks/>
          </p:cNvCxnSpPr>
          <p:nvPr/>
        </p:nvCxnSpPr>
        <p:spPr>
          <a:xfrm>
            <a:off x="4817264" y="4167352"/>
            <a:ext cx="348590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9DBE1C1-3EDF-F74F-8F6A-9D935689C25F}"/>
              </a:ext>
            </a:extLst>
          </p:cNvPr>
          <p:cNvCxnSpPr>
            <a:cxnSpLocks/>
          </p:cNvCxnSpPr>
          <p:nvPr/>
        </p:nvCxnSpPr>
        <p:spPr>
          <a:xfrm>
            <a:off x="7576230" y="5770178"/>
            <a:ext cx="72694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07CB2C5-5F71-1E4B-B0F4-5E475CD54D74}"/>
              </a:ext>
            </a:extLst>
          </p:cNvPr>
          <p:cNvSpPr txBox="1"/>
          <p:nvPr/>
        </p:nvSpPr>
        <p:spPr>
          <a:xfrm>
            <a:off x="8557775" y="4013463"/>
            <a:ext cx="2291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Embedding</a:t>
            </a:r>
            <a:r>
              <a:rPr kumimoji="1" lang="zh-CN" altLang="en-US" sz="1400" b="1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输入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6530C7-B330-F544-9921-A05C82835771}"/>
              </a:ext>
            </a:extLst>
          </p:cNvPr>
          <p:cNvSpPr txBox="1"/>
          <p:nvPr/>
        </p:nvSpPr>
        <p:spPr>
          <a:xfrm>
            <a:off x="8557774" y="4783166"/>
            <a:ext cx="2291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上下文学习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2F8F22A-6EE1-B149-A113-25F438CAD48C}"/>
              </a:ext>
            </a:extLst>
          </p:cNvPr>
          <p:cNvSpPr txBox="1"/>
          <p:nvPr/>
        </p:nvSpPr>
        <p:spPr>
          <a:xfrm>
            <a:off x="8557773" y="5616289"/>
            <a:ext cx="2291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向量数据库</a:t>
            </a:r>
          </a:p>
        </p:txBody>
      </p:sp>
    </p:spTree>
    <p:extLst>
      <p:ext uri="{BB962C8B-B14F-4D97-AF65-F5344CB8AC3E}">
        <p14:creationId xmlns:p14="http://schemas.microsoft.com/office/powerpoint/2010/main" val="2341892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842D6D5-985E-6246-83DA-C747CFC88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长期记忆：语义搜索 </a:t>
            </a:r>
            <a:r>
              <a:rPr lang="en-US" altLang="zh-CN" dirty="0"/>
              <a:t>dataset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3DF674-7570-B04E-A31D-27D059C089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）使用 </a:t>
            </a:r>
            <a:r>
              <a:rPr lang="en-US" altLang="zh-CN" dirty="0"/>
              <a:t>Embedding</a:t>
            </a:r>
            <a:r>
              <a:rPr lang="zh-CN" altLang="en-US" dirty="0"/>
              <a:t> 将记忆文本转化为向量 </a:t>
            </a:r>
            <a:r>
              <a:rPr lang="en-US" altLang="zh-CN" dirty="0"/>
              <a:t>Vector</a:t>
            </a:r>
            <a:r>
              <a:rPr lang="zh-CN" altLang="en-US" dirty="0"/>
              <a:t>；</a:t>
            </a:r>
            <a:r>
              <a:rPr lang="en-US" altLang="zh-CN" dirty="0"/>
              <a:t>2</a:t>
            </a:r>
            <a:r>
              <a:rPr lang="zh-CN" altLang="en-US" dirty="0"/>
              <a:t>）跟模型的交互信息同样通过 </a:t>
            </a:r>
            <a:r>
              <a:rPr lang="en-US" altLang="zh-CN" dirty="0"/>
              <a:t>Embedding </a:t>
            </a:r>
            <a:r>
              <a:rPr lang="zh-CN" altLang="en-US" dirty="0"/>
              <a:t>转化为</a:t>
            </a:r>
            <a:r>
              <a:rPr lang="en-US" altLang="zh-CN" dirty="0"/>
              <a:t>Vector</a:t>
            </a:r>
            <a:r>
              <a:rPr lang="zh-CN" altLang="en-US" dirty="0"/>
              <a:t>，通过计算相似度来找到相似的记忆文本；</a:t>
            </a:r>
            <a:r>
              <a:rPr lang="en-US" altLang="zh-CN" dirty="0"/>
              <a:t>3</a:t>
            </a:r>
            <a:r>
              <a:rPr lang="zh-CN" altLang="en-US" dirty="0"/>
              <a:t>）将记忆文本拼接到 </a:t>
            </a:r>
            <a:r>
              <a:rPr lang="en-US" altLang="zh-CN" dirty="0"/>
              <a:t>Prompt</a:t>
            </a:r>
            <a:r>
              <a:rPr lang="zh-CN" altLang="en-US" dirty="0"/>
              <a:t> 作为模型输入。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CA7E79-4262-B149-A898-A03AB5196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288" y="2656419"/>
            <a:ext cx="7760165" cy="369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1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F026ED-D5C5-CE42-9A40-D42588B03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Tool Use</a:t>
            </a:r>
          </a:p>
          <a:p>
            <a:r>
              <a:rPr lang="zh-CN" altLang="en-US" dirty="0"/>
              <a:t>工具使用</a:t>
            </a:r>
          </a:p>
        </p:txBody>
      </p:sp>
    </p:spTree>
    <p:extLst>
      <p:ext uri="{BB962C8B-B14F-4D97-AF65-F5344CB8AC3E}">
        <p14:creationId xmlns:p14="http://schemas.microsoft.com/office/powerpoint/2010/main" val="1416562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1796481-9C6E-5F48-9F59-36B13644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Tools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ED6934-FA9B-BE4C-B25E-C9BFDFAB2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96" y="1848793"/>
            <a:ext cx="9663769" cy="38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0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8BE5970-BEB7-F542-99ED-95F28515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工具的作用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3ED1DE-E6A2-D84A-8757-E51B22C9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94" y="1855732"/>
            <a:ext cx="8979973" cy="370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6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DF929-A199-A746-96FB-E964CFC5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工具的作用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1BD3CF-818A-4B4E-8C57-DBF4BDDE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018" y="1090046"/>
            <a:ext cx="6858000" cy="5232400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A796A9-152F-BA44-A4A1-A24442CD57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MRKL</a:t>
            </a:r>
            <a:r>
              <a:rPr lang="zh-CN" altLang="en-US" dirty="0"/>
              <a:t>（</a:t>
            </a:r>
            <a:r>
              <a:rPr lang="en-US" altLang="zh-CN" dirty="0"/>
              <a:t>Modular Reasoning</a:t>
            </a:r>
            <a:r>
              <a:rPr lang="zh-CN" altLang="en-US" dirty="0"/>
              <a:t>，</a:t>
            </a:r>
            <a:r>
              <a:rPr lang="en-US" altLang="zh-CN" dirty="0"/>
              <a:t>Knowledge and Language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TALM</a:t>
            </a:r>
            <a:r>
              <a:rPr lang="zh-CN" altLang="en-US" dirty="0"/>
              <a:t>（</a:t>
            </a:r>
            <a:r>
              <a:rPr lang="en-US" altLang="zh-CN" dirty="0"/>
              <a:t>Tool Augmented Language Models 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27731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90EC78-EC39-8E47-99BE-19F328BC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MRKL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B5692F-A1A8-DE43-90F1-BF75B0A3F8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MRKL</a:t>
            </a:r>
            <a:r>
              <a:rPr lang="zh-CN" altLang="en-US" dirty="0"/>
              <a:t>（</a:t>
            </a:r>
            <a:r>
              <a:rPr lang="en-US" altLang="zh-CN" dirty="0"/>
              <a:t>Karpas et al. 2022</a:t>
            </a:r>
            <a:r>
              <a:rPr lang="zh-CN" altLang="en-US" dirty="0"/>
              <a:t>，</a:t>
            </a:r>
            <a:r>
              <a:rPr lang="en-US" altLang="zh-CN" dirty="0"/>
              <a:t> Modular Reasoning, Knowledge and Language </a:t>
            </a:r>
            <a:r>
              <a:rPr lang="zh-CN" altLang="en-US" dirty="0"/>
              <a:t>），用于自主代理的神经符号结构。</a:t>
            </a:r>
            <a:endParaRPr lang="en-US" altLang="zh-CN" dirty="0"/>
          </a:p>
          <a:p>
            <a:pPr lvl="1"/>
            <a:r>
              <a:rPr lang="zh-CN" altLang="en-US" sz="1600" dirty="0"/>
              <a:t>包含一组「专家」模块和一个用作「路由 </a:t>
            </a:r>
            <a:r>
              <a:rPr lang="en-US" altLang="zh-CN" sz="1600" dirty="0"/>
              <a:t>Router</a:t>
            </a:r>
            <a:r>
              <a:rPr lang="zh-CN" altLang="en-US" sz="1600" dirty="0"/>
              <a:t> 」的 </a:t>
            </a:r>
            <a:r>
              <a:rPr lang="en-US" altLang="zh-CN" sz="1600" dirty="0"/>
              <a:t>LLM</a:t>
            </a:r>
            <a:r>
              <a:rPr lang="zh-CN" altLang="en-US" sz="1600" dirty="0"/>
              <a:t>，通过路由查询到最合适的专家模块（</a:t>
            </a:r>
            <a:r>
              <a:rPr lang="en-US" altLang="zh-CN" sz="1600" dirty="0"/>
              <a:t>Like</a:t>
            </a:r>
            <a:r>
              <a:rPr lang="zh-CN" altLang="en-US" sz="1600" dirty="0"/>
              <a:t> </a:t>
            </a:r>
            <a:r>
              <a:rPr lang="en-US" altLang="zh-CN" sz="1600" dirty="0"/>
              <a:t>MOE</a:t>
            </a:r>
            <a:r>
              <a:rPr lang="zh-CN" altLang="en-US" sz="1600" dirty="0"/>
              <a:t>？）</a:t>
            </a:r>
            <a:endParaRPr lang="en-US" altLang="zh-CN" sz="1600" dirty="0"/>
          </a:p>
          <a:p>
            <a:pPr lvl="1"/>
            <a:r>
              <a:rPr lang="zh-CN" altLang="en-US" sz="1600" dirty="0"/>
              <a:t>每个「专家」模块可以用神经网络表示，也可以使用符号模型表示，例如数学计算器 </a:t>
            </a:r>
            <a:r>
              <a:rPr lang="en-US" altLang="zh-CN" sz="1600" dirty="0"/>
              <a:t>API</a:t>
            </a:r>
            <a:r>
              <a:rPr lang="zh-CN" altLang="en-US" sz="1600" dirty="0"/>
              <a:t>、天气 </a:t>
            </a:r>
            <a:r>
              <a:rPr lang="en-US" altLang="zh-CN" sz="1600" dirty="0"/>
              <a:t>API</a:t>
            </a:r>
            <a:r>
              <a:rPr lang="zh-CN" altLang="en-US" sz="1600" dirty="0"/>
              <a:t>、</a:t>
            </a:r>
            <a:r>
              <a:rPr lang="en-US" altLang="zh-CN" sz="1600" dirty="0"/>
              <a:t>Python</a:t>
            </a:r>
            <a:r>
              <a:rPr lang="zh-CN" altLang="en-US" sz="1600" dirty="0"/>
              <a:t> 执行器，而我最常用的仅仅是闹钟。。。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08177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C00000"/>
                </a:solidFill>
                <a:latin typeface="+mj-ea"/>
                <a:sym typeface="Huawei Sans" panose="020C0503030203020204" pitchFamily="34" charset="0"/>
              </a:rPr>
              <a:t>关于大模型系列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LLM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+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：</a:t>
            </a:r>
            <a:r>
              <a:rPr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大模型遇到智能体</a:t>
            </a:r>
          </a:p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具体内容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组成介绍：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LLM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记忆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规划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工具</a:t>
            </a:r>
            <a:endParaRPr lang="en-US" altLang="zh-CN" sz="2400" dirty="0"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规划手段：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Task Decomposition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与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Self Reflection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热门应用：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交互式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、自动化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与多模态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问题与挑战：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的问题、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的局限性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1AD81-C76F-EA44-A798-B7E6A02D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MRKL</a:t>
            </a:r>
            <a:r>
              <a:rPr lang="zh-CN" altLang="en-US" dirty="0"/>
              <a:t> 例子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37B653-80D0-874F-8511-4244687262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小艺小艺，今天天气好伐？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DE1FD9-F1E7-BC4A-8142-9890CE05609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dirty="0"/>
              <a:t>小艺小艺，帮侬调个闹钟</a:t>
            </a:r>
          </a:p>
        </p:txBody>
      </p:sp>
    </p:spTree>
    <p:extLst>
      <p:ext uri="{BB962C8B-B14F-4D97-AF65-F5344CB8AC3E}">
        <p14:creationId xmlns:p14="http://schemas.microsoft.com/office/powerpoint/2010/main" val="154002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3828D-D6AD-374F-826D-FFA73911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TALM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18C111B-2C4E-1B4C-A33E-1AC61C53AB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TALM</a:t>
            </a:r>
            <a:r>
              <a:rPr lang="zh-CN" altLang="en-US" dirty="0"/>
              <a:t>（</a:t>
            </a:r>
            <a:r>
              <a:rPr lang="en-US" altLang="zh-CN" dirty="0"/>
              <a:t>Tool Augmented Language Models</a:t>
            </a:r>
            <a:r>
              <a:rPr lang="zh-CN" altLang="en-US" dirty="0"/>
              <a:t>，</a:t>
            </a:r>
            <a:r>
              <a:rPr lang="en-US" altLang="zh-CN" dirty="0" err="1"/>
              <a:t>Parisi</a:t>
            </a:r>
            <a:r>
              <a:rPr lang="en-US" altLang="zh-CN" dirty="0"/>
              <a:t> et al. 2022</a:t>
            </a:r>
            <a:r>
              <a:rPr lang="zh-CN" altLang="en-US" dirty="0"/>
              <a:t>）通过微调 </a:t>
            </a:r>
            <a:r>
              <a:rPr lang="en-US" altLang="zh-CN" dirty="0"/>
              <a:t>LLM</a:t>
            </a:r>
            <a:r>
              <a:rPr lang="zh-CN" altLang="en-US" dirty="0"/>
              <a:t> 来学习使用外部工具 </a:t>
            </a:r>
            <a:r>
              <a:rPr lang="en-US" altLang="zh-CN" dirty="0"/>
              <a:t>API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sz="1600" dirty="0"/>
              <a:t>数据集根据新增的</a:t>
            </a:r>
            <a:r>
              <a:rPr lang="en-US" altLang="zh-CN" sz="1600" dirty="0"/>
              <a:t>API</a:t>
            </a:r>
            <a:r>
              <a:rPr lang="zh-CN" altLang="en-US" sz="1600" dirty="0"/>
              <a:t>调用注释，来提高 </a:t>
            </a:r>
            <a:r>
              <a:rPr lang="en-US" altLang="zh-CN" sz="1600" dirty="0"/>
              <a:t>LLM</a:t>
            </a:r>
            <a:r>
              <a:rPr lang="zh-CN" altLang="en-US" sz="1600" dirty="0"/>
              <a:t> 输出的质量来进行扩展。</a:t>
            </a:r>
            <a:endParaRPr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A2B1EE-D9B4-BB48-9A42-E0988C106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72" y="3429000"/>
            <a:ext cx="10525617" cy="22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8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B922D-32B1-A84E-9022-E7671890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TALM</a:t>
            </a:r>
            <a:r>
              <a:rPr lang="zh-CN" altLang="en-US" dirty="0"/>
              <a:t> 例子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FF9EB7-6F2A-4E48-B3E3-BE2968B59C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HuggingGPT</a:t>
            </a:r>
            <a:r>
              <a:rPr lang="zh-CN" altLang="en-US" dirty="0"/>
              <a:t>（</a:t>
            </a:r>
            <a:r>
              <a:rPr lang="en-US" altLang="zh-CN" dirty="0"/>
              <a:t>Shen et al. 2023</a:t>
            </a:r>
            <a:r>
              <a:rPr lang="zh-CN" altLang="en-US" dirty="0"/>
              <a:t>），利用</a:t>
            </a:r>
            <a:r>
              <a:rPr lang="en-US" altLang="zh-CN" dirty="0"/>
              <a:t>ChatGPT</a:t>
            </a:r>
            <a:r>
              <a:rPr lang="zh-CN" altLang="en-US" dirty="0"/>
              <a:t> 作为任务规划器，根据模型描述选择 </a:t>
            </a:r>
            <a:r>
              <a:rPr lang="en-US" altLang="zh-CN" dirty="0" err="1"/>
              <a:t>HuggingFace</a:t>
            </a:r>
            <a:r>
              <a:rPr lang="zh-CN" altLang="en-US" dirty="0"/>
              <a:t> 平台上可用的模型，并根据执行结果总结 </a:t>
            </a:r>
            <a:r>
              <a:rPr lang="en-US" altLang="zh-CN" dirty="0"/>
              <a:t>Feedback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EA815C-31E6-7F4C-A359-B3AEE323B65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zh-CN" dirty="0"/>
              <a:t>ChatGPT</a:t>
            </a:r>
            <a:r>
              <a:rPr lang="zh-CN" altLang="en-US" dirty="0"/>
              <a:t> 插件和 </a:t>
            </a:r>
            <a:r>
              <a:rPr lang="en-US" altLang="zh-CN" dirty="0"/>
              <a:t>OpenAI API</a:t>
            </a:r>
            <a:r>
              <a:rPr lang="zh-CN" altLang="en-US" dirty="0"/>
              <a:t> 函数调用，其中工具 </a:t>
            </a:r>
            <a:r>
              <a:rPr lang="en-US" altLang="zh-CN" dirty="0"/>
              <a:t>API</a:t>
            </a:r>
            <a:r>
              <a:rPr lang="zh-CN" altLang="en-US" dirty="0"/>
              <a:t> 集合可以由其他开发人员提供（如插件）或自定义（如函数调用）。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1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F026ED-D5C5-CE42-9A40-D42588B03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规划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Planning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634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EB09D-6C08-FD4C-86E5-D93CB5D3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规划 </a:t>
            </a:r>
            <a:r>
              <a:rPr kumimoji="1" lang="en-US" altLang="zh-CN" dirty="0"/>
              <a:t>Planning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83A180B-7C8E-F24F-9DCC-A5D5074011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规划：</a:t>
            </a:r>
            <a:r>
              <a:rPr lang="zh-CN" altLang="en-US" dirty="0"/>
              <a:t>一项复杂任务通常包括多个子步骤，</a:t>
            </a:r>
            <a:r>
              <a:rPr lang="en-US" altLang="zh-CN" dirty="0"/>
              <a:t>Agent</a:t>
            </a:r>
            <a:r>
              <a:rPr lang="zh-CN" altLang="en-US" dirty="0"/>
              <a:t> 需要提前将一项任务分解为多个子任务。</a:t>
            </a:r>
            <a:endParaRPr lang="en-US" altLang="zh-CN" dirty="0"/>
          </a:p>
          <a:p>
            <a:pPr lvl="1"/>
            <a:r>
              <a:rPr lang="zh-CN" altLang="en-US" sz="1600" b="1" dirty="0"/>
              <a:t>子目标与分解（</a:t>
            </a:r>
            <a:r>
              <a:rPr lang="en-US" altLang="zh-CN" sz="1600" b="1" dirty="0" err="1"/>
              <a:t>Subgoal</a:t>
            </a:r>
            <a:r>
              <a:rPr lang="en-US" altLang="zh-CN" sz="1600" b="1" dirty="0"/>
              <a:t> and decomposition</a:t>
            </a:r>
            <a:r>
              <a:rPr lang="zh-CN" altLang="en-US" sz="1600" b="1" dirty="0"/>
              <a:t>）</a:t>
            </a:r>
            <a:r>
              <a:rPr lang="zh-CN" altLang="en-US" sz="1600" dirty="0"/>
              <a:t>：</a:t>
            </a:r>
            <a:r>
              <a:rPr lang="en-US" altLang="zh-CN" sz="1600" dirty="0"/>
              <a:t>Agent</a:t>
            </a:r>
            <a:r>
              <a:rPr lang="zh-CN" altLang="en-US" sz="1600" dirty="0"/>
              <a:t> 将复杂任务分解为更小、更易于处理的子目标，从而实现对复杂任务的高效处理。</a:t>
            </a:r>
          </a:p>
          <a:p>
            <a:pPr lvl="1"/>
            <a:r>
              <a:rPr lang="zh-CN" altLang="en-US" sz="1600" b="1" dirty="0"/>
              <a:t>反思与完善（</a:t>
            </a:r>
            <a:r>
              <a:rPr lang="en-US" altLang="zh-CN" sz="1600" b="1" dirty="0"/>
              <a:t>Reflection and refinement</a:t>
            </a:r>
            <a:r>
              <a:rPr lang="zh-CN" altLang="en-US" sz="1600" b="1" dirty="0"/>
              <a:t>）</a:t>
            </a:r>
            <a:r>
              <a:rPr lang="zh-CN" altLang="en-US" sz="1600" dirty="0"/>
              <a:t>：</a:t>
            </a:r>
            <a:r>
              <a:rPr lang="en-US" altLang="zh-CN" sz="1600" dirty="0"/>
              <a:t>Agent</a:t>
            </a:r>
            <a:r>
              <a:rPr lang="zh-CN" altLang="en-US" sz="1600" dirty="0"/>
              <a:t> 可以对历史的动作进行自我批评和自我反思，从错误中吸取教训，并为未来的步骤进行改进，从而提高最终结果的质量。</a:t>
            </a:r>
            <a:endParaRPr lang="en-US" altLang="zh-CN" sz="1600" dirty="0"/>
          </a:p>
          <a:p>
            <a:pPr marL="239106" lvl="1" indent="-239106">
              <a:buFont typeface="Arial" pitchFamily="34" charset="0"/>
              <a:buChar char="•"/>
            </a:pPr>
            <a:endParaRPr lang="en-US" altLang="zh-CN" sz="2000" b="1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b="1" dirty="0"/>
              <a:t>实现：</a:t>
            </a:r>
            <a:r>
              <a:rPr lang="zh-CN" altLang="en-US" sz="2000" dirty="0"/>
              <a:t>通过</a:t>
            </a:r>
            <a:r>
              <a:rPr lang="en-US" altLang="zh-CN" sz="2000" dirty="0"/>
              <a:t>prompt</a:t>
            </a:r>
            <a:r>
              <a:rPr lang="zh-CN" altLang="en-US" sz="2000" dirty="0"/>
              <a:t> </a:t>
            </a:r>
            <a:r>
              <a:rPr lang="en-US" altLang="zh-CN" sz="2000" dirty="0"/>
              <a:t>engine</a:t>
            </a:r>
            <a:r>
              <a:rPr lang="zh-CN" altLang="en-US" sz="2000" dirty="0"/>
              <a:t>来引导 </a:t>
            </a:r>
            <a:r>
              <a:rPr lang="en-US" altLang="zh-CN" sz="2000" dirty="0"/>
              <a:t>LLM</a:t>
            </a:r>
            <a:r>
              <a:rPr lang="zh-CN" altLang="en-US" sz="2000" dirty="0"/>
              <a:t> 实现规划（即步骤分解）。</a:t>
            </a:r>
          </a:p>
        </p:txBody>
      </p:sp>
    </p:spTree>
    <p:extLst>
      <p:ext uri="{BB962C8B-B14F-4D97-AF65-F5344CB8AC3E}">
        <p14:creationId xmlns:p14="http://schemas.microsoft.com/office/powerpoint/2010/main" val="1095404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BB7A2A-8B69-1B4C-9061-EDC2AB6B1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6" y="904824"/>
            <a:ext cx="11780208" cy="54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F026ED-D5C5-CE42-9A40-D42588B03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关键组成</a:t>
            </a:r>
          </a:p>
        </p:txBody>
      </p:sp>
    </p:spTree>
    <p:extLst>
      <p:ext uri="{BB962C8B-B14F-4D97-AF65-F5344CB8AC3E}">
        <p14:creationId xmlns:p14="http://schemas.microsoft.com/office/powerpoint/2010/main" val="266913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072D3BE-7BDC-624F-8479-AE357477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关键组成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3E564E-FB9A-E442-A6A7-ACAB8261B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规划 </a:t>
            </a:r>
            <a:r>
              <a:rPr lang="en-US" altLang="zh-CN" dirty="0"/>
              <a:t>Planning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记忆 </a:t>
            </a:r>
            <a:r>
              <a:rPr lang="en-US" altLang="zh-CN" dirty="0"/>
              <a:t>Memory</a:t>
            </a:r>
            <a:r>
              <a:rPr lang="zh-CN" altLang="en-US" dirty="0"/>
              <a:t>  </a:t>
            </a:r>
            <a:r>
              <a:rPr lang="en-US" altLang="zh-CN" dirty="0"/>
              <a:t>+</a:t>
            </a:r>
            <a:r>
              <a:rPr lang="zh-CN" altLang="en-US" dirty="0"/>
              <a:t> 工具 </a:t>
            </a:r>
            <a:r>
              <a:rPr lang="en-US" altLang="zh-CN" dirty="0"/>
              <a:t>Tools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D97C43-EF5B-F145-A1D1-8789874D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86" y="2141817"/>
            <a:ext cx="9663769" cy="38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11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EB09D-6C08-FD4C-86E5-D93CB5D3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规划 </a:t>
            </a:r>
            <a:r>
              <a:rPr kumimoji="1" lang="en-US" altLang="zh-CN" dirty="0"/>
              <a:t>Planning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83A180B-7C8E-F24F-9DCC-A5D5074011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规划：</a:t>
            </a:r>
            <a:r>
              <a:rPr lang="zh-CN" altLang="en-US" dirty="0"/>
              <a:t>一项复杂任务通常包括多个子步骤，</a:t>
            </a:r>
            <a:r>
              <a:rPr lang="en-US" altLang="zh-CN" dirty="0"/>
              <a:t>Agent</a:t>
            </a:r>
            <a:r>
              <a:rPr lang="zh-CN" altLang="en-US" dirty="0"/>
              <a:t> 需要提前将一项任务分解为多个子任务。</a:t>
            </a:r>
            <a:endParaRPr lang="en-US" altLang="zh-CN" dirty="0"/>
          </a:p>
          <a:p>
            <a:pPr lvl="1"/>
            <a:r>
              <a:rPr lang="zh-CN" altLang="en-US" sz="1600" b="1" dirty="0"/>
              <a:t>子目标与分解（</a:t>
            </a:r>
            <a:r>
              <a:rPr lang="en-US" altLang="zh-CN" sz="1600" b="1" dirty="0"/>
              <a:t>Subgoal and decomposition</a:t>
            </a:r>
            <a:r>
              <a:rPr lang="zh-CN" altLang="en-US" sz="1600" b="1" dirty="0"/>
              <a:t>）</a:t>
            </a:r>
            <a:r>
              <a:rPr lang="zh-CN" altLang="en-US" sz="1600" dirty="0"/>
              <a:t>：</a:t>
            </a:r>
            <a:r>
              <a:rPr lang="en-US" altLang="zh-CN" sz="1600" dirty="0"/>
              <a:t>Agent</a:t>
            </a:r>
            <a:r>
              <a:rPr lang="zh-CN" altLang="en-US" sz="1600" dirty="0"/>
              <a:t> 将复杂任务分解为更小、更易于处理的子目标，从而实现对复杂任务的高效处理。</a:t>
            </a:r>
          </a:p>
          <a:p>
            <a:pPr lvl="1"/>
            <a:r>
              <a:rPr lang="zh-CN" altLang="en-US" sz="1600" b="1" dirty="0"/>
              <a:t>反思与完善（</a:t>
            </a:r>
            <a:r>
              <a:rPr lang="en-US" altLang="zh-CN" sz="1600" b="1" dirty="0"/>
              <a:t>Reflection and refinement</a:t>
            </a:r>
            <a:r>
              <a:rPr lang="zh-CN" altLang="en-US" sz="1600" b="1" dirty="0"/>
              <a:t>）</a:t>
            </a:r>
            <a:r>
              <a:rPr lang="zh-CN" altLang="en-US" sz="1600" dirty="0"/>
              <a:t>：</a:t>
            </a:r>
            <a:r>
              <a:rPr lang="en-US" altLang="zh-CN" sz="1600" dirty="0"/>
              <a:t>Agent</a:t>
            </a:r>
            <a:r>
              <a:rPr lang="zh-CN" altLang="en-US" sz="1600" dirty="0"/>
              <a:t> 可以对历史的动作进行自我批评和自我反思，从错误中吸取教训，并为未来的步骤进行改进，从而提高最终结果的质量。</a:t>
            </a:r>
            <a:endParaRPr lang="en-US" altLang="zh-CN" sz="1600" dirty="0"/>
          </a:p>
          <a:p>
            <a:pPr marL="239106" lvl="1" indent="-239106">
              <a:buFont typeface="Arial" pitchFamily="34" charset="0"/>
              <a:buChar char="•"/>
            </a:pPr>
            <a:endParaRPr lang="en-US" altLang="zh-CN" sz="2000" b="1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b="1" dirty="0"/>
              <a:t>实现：</a:t>
            </a:r>
            <a:r>
              <a:rPr lang="zh-CN" altLang="en-US" sz="2000" dirty="0"/>
              <a:t>通过</a:t>
            </a:r>
            <a:r>
              <a:rPr lang="en-US" altLang="zh-CN" sz="2000" dirty="0"/>
              <a:t>prompt</a:t>
            </a:r>
            <a:r>
              <a:rPr lang="zh-CN" altLang="en-US" sz="2000" dirty="0"/>
              <a:t> </a:t>
            </a:r>
            <a:r>
              <a:rPr lang="en-US" altLang="zh-CN" sz="2000" dirty="0"/>
              <a:t>engine</a:t>
            </a:r>
            <a:r>
              <a:rPr lang="zh-CN" altLang="en-US" sz="2000" dirty="0"/>
              <a:t>来引导 </a:t>
            </a:r>
            <a:r>
              <a:rPr lang="en-US" altLang="zh-CN" sz="2000" dirty="0"/>
              <a:t>LLM</a:t>
            </a:r>
            <a:r>
              <a:rPr lang="zh-CN" altLang="en-US" sz="2000" dirty="0"/>
              <a:t> 实现规划（即步骤分解）。</a:t>
            </a:r>
          </a:p>
        </p:txBody>
      </p:sp>
    </p:spTree>
    <p:extLst>
      <p:ext uri="{BB962C8B-B14F-4D97-AF65-F5344CB8AC3E}">
        <p14:creationId xmlns:p14="http://schemas.microsoft.com/office/powerpoint/2010/main" val="107726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16222CB-C229-2C46-9FC4-23A888D4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记忆 </a:t>
            </a:r>
            <a:r>
              <a:rPr lang="en-US" altLang="zh-CN" dirty="0"/>
              <a:t>Memory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03238-0F58-1942-8C53-A02711356E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b="1" dirty="0"/>
              <a:t>短期记忆（</a:t>
            </a:r>
            <a:r>
              <a:rPr lang="en-US" altLang="zh-CN" sz="2000" b="1" dirty="0"/>
              <a:t>Short-term memory</a:t>
            </a:r>
            <a:r>
              <a:rPr lang="zh-CN" altLang="en-US" sz="2000" b="1" dirty="0"/>
              <a:t>）</a:t>
            </a:r>
            <a:r>
              <a:rPr lang="zh-CN" altLang="en-US" sz="2000" dirty="0"/>
              <a:t>：所有上下文学习（</a:t>
            </a:r>
            <a:r>
              <a:rPr lang="en-US" altLang="zh-CN" sz="2000" dirty="0"/>
              <a:t>In-context Learning</a:t>
            </a:r>
            <a:r>
              <a:rPr lang="zh-CN" altLang="en-US" sz="2000" dirty="0"/>
              <a:t>），都是利用模型的短期记忆来学习。</a:t>
            </a:r>
            <a:endParaRPr lang="en-US" altLang="zh-CN" sz="2000" dirty="0"/>
          </a:p>
          <a:p>
            <a:pPr lvl="1"/>
            <a:r>
              <a:rPr lang="zh-CN" altLang="en-US" sz="1600" dirty="0"/>
              <a:t>实现上主要利用</a:t>
            </a:r>
            <a:r>
              <a:rPr lang="en-US" altLang="zh-CN" sz="1600" dirty="0"/>
              <a:t> </a:t>
            </a:r>
            <a:r>
              <a:rPr lang="en-US" altLang="zh-CN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Prompt Engineering </a:t>
            </a:r>
            <a:r>
              <a:rPr lang="zh-CN" altLang="en-US" sz="1600" dirty="0"/>
              <a:t>。</a:t>
            </a:r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b="1" dirty="0"/>
              <a:t>长期记忆（</a:t>
            </a:r>
            <a:r>
              <a:rPr lang="en-US" altLang="zh-CN" sz="2000" b="1" dirty="0"/>
              <a:t>Long-term memory</a:t>
            </a:r>
            <a:r>
              <a:rPr lang="zh-CN" altLang="en-US" sz="2000" b="1" dirty="0"/>
              <a:t>）</a:t>
            </a:r>
            <a:r>
              <a:rPr lang="zh-CN" altLang="en-US" sz="2000" dirty="0"/>
              <a:t>：为 </a:t>
            </a:r>
            <a:r>
              <a:rPr lang="en-US" altLang="zh-CN" sz="2000" dirty="0"/>
              <a:t>Agent</a:t>
            </a:r>
            <a:r>
              <a:rPr lang="zh-CN" altLang="en-US" sz="2000" dirty="0"/>
              <a:t> 提供长时间保留和回忆信息的能力，这个时候需要借助外部向量存储和快速检索来实现</a:t>
            </a:r>
            <a:endParaRPr lang="en-US" altLang="zh-CN" sz="2000" dirty="0"/>
          </a:p>
          <a:p>
            <a:pPr lvl="1"/>
            <a:r>
              <a:rPr lang="zh-CN" altLang="en-US" sz="1600" dirty="0"/>
              <a:t>实现上，主要利用向量数据库。</a:t>
            </a:r>
          </a:p>
        </p:txBody>
      </p:sp>
    </p:spTree>
    <p:extLst>
      <p:ext uri="{BB962C8B-B14F-4D97-AF65-F5344CB8AC3E}">
        <p14:creationId xmlns:p14="http://schemas.microsoft.com/office/powerpoint/2010/main" val="2022914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5F85E80-B096-0442-B750-BF8D6488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工具 </a:t>
            </a:r>
            <a:r>
              <a:rPr lang="en-US" altLang="zh-CN" dirty="0"/>
              <a:t>Tool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95FB51-349A-0F4C-B4EC-4EA08646EF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altLang="zh-CN" dirty="0"/>
              <a:t>Agent</a:t>
            </a:r>
            <a:r>
              <a:rPr lang="zh-CN" altLang="en-US" dirty="0"/>
              <a:t> 会调用外部提供好的 </a:t>
            </a:r>
            <a:r>
              <a:rPr lang="en-US" altLang="zh-CN" dirty="0"/>
              <a:t>API</a:t>
            </a:r>
            <a:r>
              <a:rPr lang="zh-CN" altLang="en-US" dirty="0"/>
              <a:t>，补充 </a:t>
            </a:r>
            <a:r>
              <a:rPr lang="en-US" altLang="zh-CN" dirty="0"/>
              <a:t>LLM</a:t>
            </a:r>
            <a:r>
              <a:rPr lang="zh-CN" altLang="en-US" dirty="0"/>
              <a:t> 输出中缺失的额外信息，包括当前状态信息、具体的代码执行能力、访问专有信息源等，都需要借助外部的工具组件。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81B556-4F0E-4E42-B589-C89B698AA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96" y="2468903"/>
            <a:ext cx="9663769" cy="38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50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F026ED-D5C5-CE42-9A40-D42588B03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记忆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Memory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95943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29898</TotalTime>
  <Words>1073</Words>
  <Application>Microsoft Macintosh PowerPoint</Application>
  <PresentationFormat>自定义</PresentationFormat>
  <Paragraphs>76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关于大模型系列</vt:lpstr>
      <vt:lpstr>PowerPoint 演示文稿</vt:lpstr>
      <vt:lpstr>PowerPoint 演示文稿</vt:lpstr>
      <vt:lpstr>关键组成</vt:lpstr>
      <vt:lpstr>1. 规划 Planning</vt:lpstr>
      <vt:lpstr>2. 记忆 Memory</vt:lpstr>
      <vt:lpstr>3. 工具 Tool</vt:lpstr>
      <vt:lpstr>PowerPoint 演示文稿</vt:lpstr>
      <vt:lpstr>Human 记忆</vt:lpstr>
      <vt:lpstr>Human 记忆</vt:lpstr>
      <vt:lpstr>Human 记忆</vt:lpstr>
      <vt:lpstr>Human 记忆跟 LLM 结合</vt:lpstr>
      <vt:lpstr>LLM 长期记忆：语义搜索 dataset</vt:lpstr>
      <vt:lpstr>PowerPoint 演示文稿</vt:lpstr>
      <vt:lpstr>Tools and Action</vt:lpstr>
      <vt:lpstr>工具的作用</vt:lpstr>
      <vt:lpstr>工具的作用</vt:lpstr>
      <vt:lpstr>1. MRKL</vt:lpstr>
      <vt:lpstr>1. MRKL 例子</vt:lpstr>
      <vt:lpstr>2. TALM</vt:lpstr>
      <vt:lpstr>2. TALM 例子</vt:lpstr>
      <vt:lpstr>PowerPoint 演示文稿</vt:lpstr>
      <vt:lpstr>规划 Planning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9442</cp:revision>
  <cp:lastPrinted>2023-09-08T09:14:01Z</cp:lastPrinted>
  <dcterms:created xsi:type="dcterms:W3CDTF">2020-08-28T08:44:19Z</dcterms:created>
  <dcterms:modified xsi:type="dcterms:W3CDTF">2023-11-11T08:07:50Z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